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24384000" cy="13716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01168"/>
            <a:ext cx="16760951" cy="107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400" b="0">
                <a:latin typeface="Arial"/>
              </a:defRPr>
            </a:pPr>
            <a:r>
              <a:t>Protoplanetary Disk Molecules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253960" y="201168"/>
            <a:ext cx="381000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600">
                <a:latin typeface="Arial"/>
              </a:defRPr>
            </a:pPr>
            <a:r>
              <a:t>Created with ASTROMOL v2026.0.0.dev0</a:t>
            </a:r>
          </a:p>
          <a:p>
            <a:pPr algn="r">
              <a:defRPr sz="1600">
                <a:latin typeface="Arial"/>
              </a:defRPr>
            </a:pPr>
            <a:r>
              <a:t>bmcguir2.github.io/astromol</a:t>
            </a:r>
          </a:p>
          <a:p>
            <a:pPr algn="r">
              <a:defRPr sz="1800" i="1">
                <a:latin typeface="Arial"/>
              </a:defRPr>
            </a:pPr>
            <a:r>
              <a:t>McGuire 2022 ApJS 259, 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26463" y="1828800"/>
            <a:ext cx="16916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600" b="1">
                <a:latin typeface="Arial"/>
              </a:defRPr>
            </a:pPr>
            <a:r>
              <a:t>2 Atoms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26463" y="2377440"/>
            <a:ext cx="1627632" cy="786384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O</a:t>
            </a:r>
          </a:p>
          <a:p>
            <a:pPr>
              <a:defRPr sz="2600">
                <a:latin typeface="Arial"/>
              </a:defRPr>
            </a:pPr>
            <a:r>
              <a:rPr sz="2600" i="0" baseline="30000">
                <a:latin typeface="Arial"/>
              </a:rPr>
              <a:t>13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O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S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 baseline="30000">
                <a:latin typeface="Arial"/>
              </a:rPr>
              <a:t>18</a:t>
            </a:r>
            <a:r>
              <a:rPr sz="2600" i="0">
                <a:latin typeface="Arial"/>
              </a:rPr>
              <a:t>O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N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2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O</a:t>
            </a:r>
            <a:r>
              <a:rPr sz="2600" i="0">
                <a:latin typeface="Arial"/>
              </a:rPr>
              <a:t>H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 baseline="30000">
                <a:latin typeface="Arial"/>
              </a:rPr>
              <a:t>17</a:t>
            </a:r>
            <a:r>
              <a:rPr sz="2600" i="0">
                <a:latin typeface="Arial"/>
              </a:rPr>
              <a:t>O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S</a:t>
            </a:r>
            <a:r>
              <a:rPr sz="2600" i="0">
                <a:latin typeface="Arial"/>
              </a:rPr>
              <a:t>O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H</a:t>
            </a:r>
            <a:r>
              <a:rPr sz="2600" i="0" baseline="30000">
                <a:latin typeface="Arial"/>
              </a:rPr>
              <a:t>+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>
                <a:latin typeface="Arial"/>
              </a:rPr>
              <a:t>D</a:t>
            </a:r>
          </a:p>
          <a:p>
            <a:pPr>
              <a:defRPr sz="2600">
                <a:latin typeface="Arial"/>
              </a:defRPr>
            </a:pPr>
            <a:r>
              <a:rPr sz="2600" i="0" baseline="30000">
                <a:latin typeface="Arial"/>
              </a:rPr>
              <a:t>13</a:t>
            </a:r>
            <a:r>
              <a:rPr sz="2600" i="0">
                <a:latin typeface="Arial"/>
              </a:rPr>
              <a:t>C</a:t>
            </a:r>
            <a:r>
              <a:rPr sz="2600" i="0" baseline="30000">
                <a:latin typeface="Arial"/>
              </a:rPr>
              <a:t>18</a:t>
            </a:r>
            <a:r>
              <a:rPr sz="2600" i="0">
                <a:latin typeface="Arial"/>
              </a:rPr>
              <a:t>O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 baseline="30000">
                <a:latin typeface="Arial"/>
              </a:rPr>
              <a:t>15</a:t>
            </a:r>
            <a:r>
              <a:rPr sz="2600" i="0">
                <a:latin typeface="Arial"/>
              </a:rPr>
              <a:t>N</a:t>
            </a:r>
          </a:p>
          <a:p>
            <a:pPr>
              <a:defRPr sz="2600">
                <a:latin typeface="Arial"/>
              </a:defRPr>
            </a:pPr>
            <a:r>
              <a:rPr sz="2600" i="0" baseline="30000">
                <a:latin typeface="Arial"/>
              </a:rPr>
              <a:t>13</a:t>
            </a:r>
            <a:r>
              <a:rPr sz="2600" i="0">
                <a:latin typeface="Arial"/>
              </a:rPr>
              <a:t>C</a:t>
            </a:r>
            <a:r>
              <a:rPr sz="2600" i="0" baseline="30000">
                <a:latin typeface="Arial"/>
              </a:rPr>
              <a:t>17</a:t>
            </a:r>
            <a:r>
              <a:rPr sz="2600" i="0">
                <a:latin typeface="Arial"/>
              </a:rPr>
              <a:t>O</a:t>
            </a:r>
          </a:p>
          <a:p>
            <a:pPr>
              <a:defRPr sz="2600">
                <a:latin typeface="Arial"/>
              </a:defRPr>
            </a:pPr>
            <a:r>
              <a:rPr sz="2600" i="0" baseline="30000">
                <a:latin typeface="Arial"/>
              </a:rPr>
              <a:t>13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S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 baseline="30000">
                <a:latin typeface="Arial"/>
              </a:rPr>
              <a:t>34</a:t>
            </a:r>
            <a:r>
              <a:rPr sz="2600" i="0">
                <a:latin typeface="Arial"/>
              </a:rPr>
              <a:t>S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N</a:t>
            </a:r>
            <a:r>
              <a:rPr sz="2600" i="0">
                <a:latin typeface="Arial"/>
              </a:rPr>
              <a:t>O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Si</a:t>
            </a:r>
            <a:r>
              <a:rPr sz="2600" i="0">
                <a:latin typeface="Arial"/>
              </a:rPr>
              <a:t>S</a:t>
            </a:r>
          </a:p>
          <a:p>
            <a:pPr>
              <a:defRPr sz="2600">
                <a:latin typeface="Arial"/>
              </a:defRPr>
            </a:pPr>
            <a:r>
              <a:rPr sz="2600" i="0" baseline="30000">
                <a:latin typeface="Arial"/>
              </a:rPr>
              <a:t>33</a:t>
            </a:r>
            <a:r>
              <a:rPr sz="2600" i="0">
                <a:latin typeface="Arial"/>
              </a:rPr>
              <a:t>S</a:t>
            </a:r>
            <a:r>
              <a:rPr sz="2600" i="0">
                <a:latin typeface="Arial"/>
              </a:rPr>
              <a:t>O</a:t>
            </a:r>
          </a:p>
          <a:p>
            <a:pPr>
              <a:defRPr sz="2600">
                <a:latin typeface="Arial"/>
              </a:defRPr>
            </a:pPr>
            <a:r>
              <a:rPr sz="2600" i="0" baseline="30000">
                <a:latin typeface="Arial"/>
              </a:rPr>
              <a:t>34</a:t>
            </a:r>
            <a:r>
              <a:rPr sz="2600" i="0">
                <a:latin typeface="Arial"/>
              </a:rPr>
              <a:t>S</a:t>
            </a:r>
            <a:r>
              <a:rPr sz="2600" i="0">
                <a:latin typeface="Arial"/>
              </a:rPr>
              <a:t>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15383" y="1828800"/>
            <a:ext cx="16916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600" b="1">
                <a:latin typeface="Arial"/>
              </a:defRPr>
            </a:pPr>
            <a:r>
              <a:t>3 Atoms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15383" y="2377440"/>
            <a:ext cx="1627632" cy="786384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H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N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O</a:t>
            </a:r>
            <a:r>
              <a:rPr sz="2600" i="0" baseline="30000">
                <a:latin typeface="Arial"/>
              </a:rPr>
              <a:t>+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>
                <a:latin typeface="Arial"/>
              </a:rPr>
              <a:t>N</a:t>
            </a:r>
            <a:r>
              <a:rPr sz="2600" i="0">
                <a:latin typeface="Arial"/>
              </a:rPr>
              <a:t>C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 baseline="30000">
                <a:latin typeface="Arial"/>
              </a:rPr>
              <a:t>13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O</a:t>
            </a:r>
            <a:r>
              <a:rPr sz="2600" i="0" baseline="30000">
                <a:latin typeface="Arial"/>
              </a:rPr>
              <a:t>+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D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O</a:t>
            </a:r>
            <a:r>
              <a:rPr sz="2600" i="0" baseline="30000">
                <a:latin typeface="Arial"/>
              </a:rPr>
              <a:t>+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N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H</a:t>
            </a:r>
            <a:r>
              <a:rPr sz="2600" i="0" baseline="30000">
                <a:latin typeface="Arial"/>
              </a:rPr>
              <a:t>+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O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O</a:t>
            </a:r>
            <a:r>
              <a:rPr sz="2600" i="0" baseline="-25000">
                <a:latin typeface="Arial"/>
              </a:rPr>
              <a:t>2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D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N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 baseline="30000">
                <a:latin typeface="Arial"/>
              </a:rPr>
              <a:t>13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N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 baseline="30000">
                <a:latin typeface="Arial"/>
              </a:rPr>
              <a:t>15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N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N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D</a:t>
            </a:r>
            <a:r>
              <a:rPr sz="2600" i="0" baseline="30000">
                <a:latin typeface="Arial"/>
              </a:rPr>
              <a:t>+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S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D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D</a:t>
            </a:r>
            <a:r>
              <a:rPr sz="2600" i="0">
                <a:latin typeface="Arial"/>
              </a:rPr>
              <a:t>N</a:t>
            </a:r>
            <a:r>
              <a:rPr sz="2600" i="0">
                <a:latin typeface="Arial"/>
              </a:rPr>
              <a:t>C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S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S</a:t>
            </a:r>
            <a:r>
              <a:rPr sz="2600" i="0">
                <a:latin typeface="Arial"/>
              </a:rPr>
              <a:t>O</a:t>
            </a:r>
            <a:r>
              <a:rPr sz="2600" i="0" baseline="-25000">
                <a:latin typeface="Arial"/>
              </a:rPr>
              <a:t>2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>
                <a:latin typeface="Arial"/>
              </a:rPr>
              <a:t>C</a:t>
            </a:r>
            <a:r>
              <a:rPr sz="2600" i="0" baseline="30000">
                <a:latin typeface="Arial"/>
              </a:rPr>
              <a:t>18</a:t>
            </a:r>
            <a:r>
              <a:rPr sz="2600" i="0">
                <a:latin typeface="Arial"/>
              </a:rPr>
              <a:t>O</a:t>
            </a:r>
            <a:r>
              <a:rPr sz="2600" i="0" baseline="30000">
                <a:latin typeface="Arial"/>
              </a:rPr>
              <a:t>+</a:t>
            </a:r>
          </a:p>
          <a:p>
            <a:pPr>
              <a:defRPr sz="2600">
                <a:latin typeface="Arial"/>
              </a:defRPr>
            </a:pPr>
            <a:r>
              <a:rPr sz="2600" i="0" baseline="30000">
                <a:latin typeface="Arial"/>
              </a:rPr>
              <a:t>13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O</a:t>
            </a:r>
            <a:r>
              <a:rPr sz="2600" i="0" baseline="-25000">
                <a:latin typeface="Arial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04303" y="1828800"/>
            <a:ext cx="16916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600" b="1">
                <a:latin typeface="Arial"/>
              </a:defRPr>
            </a:pPr>
            <a:r>
              <a:t>4 Atoms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04303" y="2377440"/>
            <a:ext cx="1627632" cy="786384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O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2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N</a:t>
            </a: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3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S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 baseline="30000">
                <a:latin typeface="Arial"/>
              </a:rPr>
              <a:t>13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H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2</a:t>
            </a:r>
            <a:r>
              <a:rPr sz="2600" i="0" baseline="30000">
                <a:latin typeface="Arial"/>
              </a:rPr>
              <a:t>13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793224" y="1828800"/>
            <a:ext cx="16916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600" b="1">
                <a:latin typeface="Arial"/>
              </a:defRPr>
            </a:pPr>
            <a:r>
              <a:t>5 Atoms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793224" y="2377440"/>
            <a:ext cx="1627632" cy="786384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>
                <a:latin typeface="Arial"/>
              </a:rPr>
              <a:t>C</a:t>
            </a:r>
            <a:r>
              <a:rPr sz="2600" i="0" baseline="-25000">
                <a:latin typeface="Arial"/>
              </a:rPr>
              <a:t>3</a:t>
            </a:r>
            <a:r>
              <a:rPr sz="2600" i="0">
                <a:latin typeface="Arial"/>
              </a:rPr>
              <a:t>N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4</a:t>
            </a:r>
          </a:p>
          <a:p>
            <a:pPr>
              <a:defRPr sz="2600">
                <a:latin typeface="Arial"/>
              </a:defRPr>
            </a:pPr>
            <a:r>
              <a:rPr sz="2600" i="1">
                <a:latin typeface="Arial"/>
              </a:rPr>
              <a:t>c</a:t>
            </a:r>
            <a:r>
              <a:rPr sz="2600" i="0">
                <a:latin typeface="Arial"/>
              </a:rPr>
              <a:t>-</a:t>
            </a:r>
            <a:r>
              <a:rPr sz="2600" i="0">
                <a:latin typeface="Arial"/>
              </a:rPr>
              <a:t>C</a:t>
            </a:r>
            <a:r>
              <a:rPr sz="2600" i="0" baseline="-25000">
                <a:latin typeface="Arial"/>
              </a:rPr>
              <a:t>3</a:t>
            </a: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2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O</a:t>
            </a:r>
            <a:r>
              <a:rPr sz="2600" i="0">
                <a:latin typeface="Arial"/>
              </a:rPr>
              <a:t>O</a:t>
            </a:r>
            <a:r>
              <a:rPr sz="2600" i="0">
                <a:latin typeface="Arial"/>
              </a:rPr>
              <a:t>H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701015" y="1828800"/>
            <a:ext cx="16916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600" b="1">
                <a:latin typeface="Arial"/>
              </a:defRPr>
            </a:pPr>
            <a:r>
              <a:t>6 Atoms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01015" y="2377440"/>
            <a:ext cx="1389888" cy="786384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3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N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3</a:t>
            </a:r>
            <a:r>
              <a:rPr sz="2600" i="0">
                <a:latin typeface="Arial"/>
              </a:rPr>
              <a:t>O</a:t>
            </a:r>
            <a:r>
              <a:rPr sz="2600" i="0">
                <a:latin typeface="Arial"/>
              </a:rPr>
              <a:t>H</a:t>
            </a:r>
          </a:p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H</a:t>
            </a:r>
            <a:r>
              <a:rPr sz="2600" i="0">
                <a:latin typeface="Arial"/>
              </a:rPr>
              <a:t>C</a:t>
            </a:r>
            <a:r>
              <a:rPr sz="2600" i="0" baseline="-25000">
                <a:latin typeface="Arial"/>
              </a:rPr>
              <a:t>4</a:t>
            </a:r>
            <a:r>
              <a:rPr sz="2600" i="0">
                <a:latin typeface="Arial"/>
              </a:rPr>
              <a:t>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339059" y="1828800"/>
            <a:ext cx="186537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600" b="1">
                <a:latin typeface="Arial"/>
              </a:defRPr>
            </a:pPr>
            <a:r>
              <a:t>7 Atoms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39059" y="2377440"/>
            <a:ext cx="1865376" cy="786384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2600">
                <a:latin typeface="Arial"/>
              </a:defRPr>
            </a:pPr>
            <a:r>
              <a:rPr sz="2600" i="1">
                <a:latin typeface="Arial"/>
              </a:rPr>
              <a:t>c</a:t>
            </a:r>
            <a:r>
              <a:rPr sz="2600" i="0">
                <a:latin typeface="Arial"/>
              </a:rPr>
              <a:t>-</a:t>
            </a:r>
            <a:r>
              <a:rPr sz="2600" i="0">
                <a:latin typeface="Arial"/>
              </a:rPr>
              <a:t>C</a:t>
            </a:r>
            <a:r>
              <a:rPr sz="2600" i="0" baseline="-25000">
                <a:latin typeface="Arial"/>
              </a:rPr>
              <a:t>2</a:t>
            </a: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4</a:t>
            </a:r>
            <a:r>
              <a:rPr sz="2600" i="0">
                <a:latin typeface="Arial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301716" y="1828800"/>
            <a:ext cx="186537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600" b="1">
                <a:latin typeface="Arial"/>
              </a:defRPr>
            </a:pPr>
            <a:r>
              <a:t>9 Atoms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301716" y="2377440"/>
            <a:ext cx="1865376" cy="786384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3</a:t>
            </a:r>
            <a:r>
              <a:rPr sz="2600" i="0">
                <a:latin typeface="Arial"/>
              </a:rPr>
              <a:t>O</a:t>
            </a:r>
            <a:r>
              <a:rPr sz="2600" i="0">
                <a:latin typeface="Arial"/>
              </a:rPr>
              <a:t>C</a:t>
            </a: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566124" y="1828800"/>
            <a:ext cx="1755648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600" b="1">
                <a:latin typeface="Arial"/>
              </a:defRPr>
            </a:pPr>
            <a:r>
              <a:t>12 Atoms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566124" y="2377440"/>
            <a:ext cx="1152144" cy="786384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2600">
                <a:latin typeface="Arial"/>
              </a:defRPr>
            </a:pPr>
            <a:r>
              <a:rPr sz="2600" i="0">
                <a:latin typeface="Arial"/>
              </a:rPr>
              <a:t>C</a:t>
            </a:r>
            <a:r>
              <a:rPr sz="2600" i="0" baseline="-25000">
                <a:latin typeface="Arial"/>
              </a:rPr>
              <a:t>6</a:t>
            </a:r>
            <a:r>
              <a:rPr sz="2600" i="0">
                <a:latin typeface="Arial"/>
              </a:rPr>
              <a:t>H</a:t>
            </a:r>
            <a:r>
              <a:rPr sz="2600" i="0" baseline="-25000">
                <a:latin typeface="Arial"/>
              </a:rPr>
              <a:t>6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374886" y="11018520"/>
            <a:ext cx="5394960" cy="1170432"/>
          </a:xfrm>
          <a:prstGeom prst="roundRect">
            <a:avLst/>
          </a:prstGeom>
          <a:solidFill>
            <a:srgbClr val="C2C0BF"/>
          </a:solidFill>
          <a:ln w="635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300" b="1">
                <a:solidFill>
                  <a:srgbClr val="A31F34"/>
                </a:solidFill>
                <a:latin typeface="Arial"/>
              </a:defRPr>
            </a:pPr>
            <a:r>
              <a:t>57 Molecules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74886" y="12262104"/>
            <a:ext cx="5394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500" b="1">
                <a:latin typeface="Arial"/>
              </a:defRPr>
            </a:pPr>
            <a:r>
              <a:t>Last Updated: 7 May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